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6" r:id="rId20"/>
    <p:sldId id="274" r:id="rId21"/>
    <p:sldId id="277" r:id="rId22"/>
    <p:sldId id="278" r:id="rId23"/>
    <p:sldId id="279" r:id="rId24"/>
    <p:sldId id="281" r:id="rId25"/>
    <p:sldId id="282" r:id="rId26"/>
    <p:sldId id="284" r:id="rId27"/>
    <p:sldId id="283" r:id="rId28"/>
    <p:sldId id="285" r:id="rId29"/>
    <p:sldId id="28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713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74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331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592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064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124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703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205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078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768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60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0F5F1-1605-45BF-80DE-63D9646C95BA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44014-9F7C-4B2F-87DE-CB07456D7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70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nicsbloom.com/uk/game/suffix-factory-set-1?phase=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9600" dirty="0" smtClean="0"/>
              <a:t>Monday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93614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896" y="943241"/>
            <a:ext cx="3539927" cy="49272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37314" y="692331"/>
            <a:ext cx="68841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Comic Sans MS" panose="030F0702030302020204" pitchFamily="66" charset="0"/>
              </a:rPr>
              <a:t>Hi Owls and Badgers! </a:t>
            </a:r>
          </a:p>
          <a:p>
            <a:r>
              <a:rPr lang="en-GB" sz="3600" dirty="0" smtClean="0">
                <a:latin typeface="Comic Sans MS" panose="030F0702030302020204" pitchFamily="66" charset="0"/>
              </a:rPr>
              <a:t>Have a pen and paper at the ready, you will need them as you work through my </a:t>
            </a:r>
            <a:r>
              <a:rPr lang="en-GB" sz="3600" dirty="0" err="1" smtClean="0">
                <a:latin typeface="Comic Sans MS" panose="030F0702030302020204" pitchFamily="66" charset="0"/>
              </a:rPr>
              <a:t>powerpoint</a:t>
            </a:r>
            <a:r>
              <a:rPr lang="en-GB" sz="3600" dirty="0" smtClean="0">
                <a:latin typeface="Comic Sans MS" panose="030F0702030302020204" pitchFamily="66" charset="0"/>
              </a:rPr>
              <a:t>!    </a:t>
            </a:r>
          </a:p>
          <a:p>
            <a:endParaRPr lang="en-GB" sz="3600" dirty="0">
              <a:latin typeface="Comic Sans MS" panose="030F0702030302020204" pitchFamily="66" charset="0"/>
            </a:endParaRPr>
          </a:p>
          <a:p>
            <a:r>
              <a:rPr lang="en-GB" sz="3600" dirty="0" smtClean="0">
                <a:latin typeface="Comic Sans MS" panose="030F0702030302020204" pitchFamily="66" charset="0"/>
              </a:rPr>
              <a:t>Can you remember the suffixes we have learnt about? </a:t>
            </a:r>
          </a:p>
          <a:p>
            <a:r>
              <a:rPr lang="en-GB" sz="3600" dirty="0" smtClean="0">
                <a:latin typeface="Comic Sans MS" panose="030F0702030302020204" pitchFamily="66" charset="0"/>
              </a:rPr>
              <a:t>Write down the ones you can remember! </a:t>
            </a:r>
            <a:endParaRPr lang="en-GB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35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85" y="287383"/>
            <a:ext cx="2443849" cy="34016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6320" y="3931919"/>
            <a:ext cx="28215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Let’s see if you remembered them</a:t>
            </a:r>
          </a:p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all!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806" y="253464"/>
            <a:ext cx="8223885" cy="647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8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33" y="163867"/>
            <a:ext cx="2443849" cy="34016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91394" y="418011"/>
            <a:ext cx="84777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When we add on a suffix we add it to what is called a root word.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For example…..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71" y="3565479"/>
            <a:ext cx="9891283" cy="300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8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18" y="359810"/>
            <a:ext cx="2443849" cy="34016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5817" y="666205"/>
            <a:ext cx="8477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Let’s recap the first two rules we learnt…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157" y="1557375"/>
            <a:ext cx="7819890" cy="48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3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905" y="2537051"/>
            <a:ext cx="7432358" cy="38389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18" y="359810"/>
            <a:ext cx="2443849" cy="34016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08069" y="971377"/>
            <a:ext cx="8490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Let’s have a go.  On your piece of paper create some new words by adding a suffix.  </a:t>
            </a:r>
            <a:endParaRPr lang="en-GB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80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47" y="777821"/>
            <a:ext cx="2443849" cy="34016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13353" y="222069"/>
            <a:ext cx="846484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Did you make these words……..</a:t>
            </a:r>
          </a:p>
          <a:p>
            <a:endParaRPr lang="en-GB" dirty="0"/>
          </a:p>
          <a:p>
            <a:r>
              <a:rPr lang="en-GB" sz="5400" dirty="0">
                <a:latin typeface="Comic Sans MS" panose="030F0702030302020204" pitchFamily="66" charset="0"/>
              </a:rPr>
              <a:t>l</a:t>
            </a:r>
            <a:r>
              <a:rPr lang="en-GB" sz="5400" dirty="0" smtClean="0">
                <a:latin typeface="Comic Sans MS" panose="030F0702030302020204" pitchFamily="66" charset="0"/>
              </a:rPr>
              <a:t>ong</a:t>
            </a:r>
            <a:r>
              <a:rPr lang="en-GB" sz="5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er</a:t>
            </a:r>
          </a:p>
          <a:p>
            <a:endParaRPr lang="en-GB" sz="5400" dirty="0">
              <a:latin typeface="Comic Sans MS" panose="030F0702030302020204" pitchFamily="66" charset="0"/>
            </a:endParaRPr>
          </a:p>
          <a:p>
            <a:r>
              <a:rPr lang="en-GB" sz="5400" dirty="0">
                <a:latin typeface="Comic Sans MS" panose="030F0702030302020204" pitchFamily="66" charset="0"/>
              </a:rPr>
              <a:t>l</a:t>
            </a:r>
            <a:r>
              <a:rPr lang="en-GB" sz="5400" dirty="0" smtClean="0">
                <a:latin typeface="Comic Sans MS" panose="030F0702030302020204" pitchFamily="66" charset="0"/>
              </a:rPr>
              <a:t>ong</a:t>
            </a:r>
            <a:r>
              <a:rPr lang="en-GB" sz="5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  <a:p>
            <a:endParaRPr lang="en-GB" sz="5400" dirty="0">
              <a:latin typeface="Comic Sans MS" panose="030F0702030302020204" pitchFamily="66" charset="0"/>
            </a:endParaRPr>
          </a:p>
          <a:p>
            <a:r>
              <a:rPr lang="en-GB" sz="5400" dirty="0">
                <a:latin typeface="Comic Sans MS" panose="030F0702030302020204" pitchFamily="66" charset="0"/>
              </a:rPr>
              <a:t>l</a:t>
            </a:r>
            <a:r>
              <a:rPr lang="en-GB" sz="5400" dirty="0" smtClean="0">
                <a:latin typeface="Comic Sans MS" panose="030F0702030302020204" pitchFamily="66" charset="0"/>
              </a:rPr>
              <a:t>ong</a:t>
            </a:r>
            <a:r>
              <a:rPr lang="en-GB" sz="5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</a:p>
          <a:p>
            <a:endParaRPr lang="en-GB" sz="5400" dirty="0">
              <a:latin typeface="Comic Sans MS" panose="030F0702030302020204" pitchFamily="66" charset="0"/>
            </a:endParaRPr>
          </a:p>
          <a:p>
            <a:r>
              <a:rPr lang="en-GB" sz="5400" dirty="0" smtClean="0">
                <a:latin typeface="Comic Sans MS" panose="030F0702030302020204" pitchFamily="66" charset="0"/>
              </a:rPr>
              <a:t>long</a:t>
            </a:r>
            <a:r>
              <a:rPr lang="en-GB" sz="5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ing</a:t>
            </a:r>
            <a:endParaRPr lang="en-GB" sz="5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15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423" y="209006"/>
            <a:ext cx="9163051" cy="638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9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223" y="-13063"/>
            <a:ext cx="4352237" cy="303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754" y="2782388"/>
            <a:ext cx="1170432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 panose="030F0702030302020204" pitchFamily="66" charset="0"/>
              </a:rPr>
              <a:t>Look at the root word:      </a:t>
            </a:r>
            <a:r>
              <a:rPr lang="en-GB" sz="5400" dirty="0" smtClean="0">
                <a:latin typeface="Comic Sans MS" panose="030F0702030302020204" pitchFamily="66" charset="0"/>
              </a:rPr>
              <a:t>sk</a:t>
            </a:r>
            <a:r>
              <a:rPr lang="en-GB" sz="5400" b="1" u="sng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</a:t>
            </a:r>
            <a:r>
              <a:rPr lang="en-GB" sz="5400" dirty="0" smtClean="0">
                <a:latin typeface="Comic Sans MS" panose="030F0702030302020204" pitchFamily="66" charset="0"/>
              </a:rPr>
              <a:t>p</a:t>
            </a:r>
          </a:p>
          <a:p>
            <a:endParaRPr lang="en-GB" sz="5400" dirty="0" smtClean="0">
              <a:latin typeface="Comic Sans MS" panose="030F0702030302020204" pitchFamily="66" charset="0"/>
            </a:endParaRPr>
          </a:p>
          <a:p>
            <a:r>
              <a:rPr lang="en-GB" sz="2800" dirty="0" smtClean="0">
                <a:latin typeface="Comic Sans MS" panose="030F0702030302020204" pitchFamily="66" charset="0"/>
              </a:rPr>
              <a:t>Can you see the </a:t>
            </a:r>
            <a:r>
              <a:rPr lang="en-GB" sz="2800" dirty="0" err="1" smtClean="0">
                <a:latin typeface="Comic Sans MS" panose="030F0702030302020204" pitchFamily="66" charset="0"/>
              </a:rPr>
              <a:t>i</a:t>
            </a:r>
            <a:r>
              <a:rPr lang="en-GB" sz="2800" dirty="0" smtClean="0">
                <a:latin typeface="Comic Sans MS" panose="030F0702030302020204" pitchFamily="66" charset="0"/>
              </a:rPr>
              <a:t> before the last letter making a short vowel sound?</a:t>
            </a:r>
          </a:p>
          <a:p>
            <a:r>
              <a:rPr lang="en-GB" sz="2800" dirty="0" smtClean="0">
                <a:latin typeface="Comic Sans MS" panose="030F0702030302020204" pitchFamily="66" charset="0"/>
              </a:rPr>
              <a:t>Now when you add your suffix you double the consonant at the end!</a:t>
            </a:r>
          </a:p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sk</a:t>
            </a:r>
            <a:r>
              <a:rPr lang="en-GB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</a:t>
            </a:r>
            <a:r>
              <a:rPr lang="en-GB" sz="6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pp</a:t>
            </a:r>
            <a:r>
              <a:rPr lang="en-GB" sz="6600" dirty="0" smtClean="0">
                <a:latin typeface="Comic Sans MS" panose="030F0702030302020204" pitchFamily="66" charset="0"/>
              </a:rPr>
              <a:t>ing</a:t>
            </a:r>
            <a:r>
              <a:rPr lang="en-GB" sz="2800" dirty="0" smtClean="0">
                <a:latin typeface="Comic Sans MS" panose="030F0702030302020204" pitchFamily="66" charset="0"/>
              </a:rPr>
              <a:t> </a:t>
            </a:r>
            <a:r>
              <a:rPr lang="en-GB" sz="5400" dirty="0" smtClean="0">
                <a:latin typeface="Comic Sans MS" panose="030F0702030302020204" pitchFamily="66" charset="0"/>
              </a:rPr>
              <a:t> </a:t>
            </a:r>
            <a:endParaRPr lang="en-GB" sz="5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65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223" y="-13063"/>
            <a:ext cx="4352237" cy="303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754" y="2782388"/>
            <a:ext cx="1170432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 panose="030F0702030302020204" pitchFamily="66" charset="0"/>
              </a:rPr>
              <a:t>Look at the root word:      </a:t>
            </a:r>
            <a:r>
              <a:rPr lang="en-GB" sz="5400" dirty="0" smtClean="0">
                <a:latin typeface="Comic Sans MS" panose="030F0702030302020204" pitchFamily="66" charset="0"/>
              </a:rPr>
              <a:t>j</a:t>
            </a:r>
            <a:r>
              <a:rPr lang="en-GB" sz="5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GB" sz="5400" dirty="0" smtClean="0">
                <a:latin typeface="Comic Sans MS" panose="030F0702030302020204" pitchFamily="66" charset="0"/>
              </a:rPr>
              <a:t>g</a:t>
            </a:r>
          </a:p>
          <a:p>
            <a:endParaRPr lang="en-GB" sz="5400" dirty="0" smtClean="0">
              <a:latin typeface="Comic Sans MS" panose="030F0702030302020204" pitchFamily="66" charset="0"/>
            </a:endParaRPr>
          </a:p>
          <a:p>
            <a:r>
              <a:rPr lang="en-GB" sz="2800" dirty="0" smtClean="0">
                <a:latin typeface="Comic Sans MS" panose="030F0702030302020204" pitchFamily="66" charset="0"/>
              </a:rPr>
              <a:t>Can you see the </a:t>
            </a:r>
            <a:r>
              <a:rPr lang="en-GB" sz="2800" dirty="0">
                <a:latin typeface="Comic Sans MS" panose="030F0702030302020204" pitchFamily="66" charset="0"/>
              </a:rPr>
              <a:t>o</a:t>
            </a:r>
            <a:r>
              <a:rPr lang="en-GB" sz="2800" dirty="0" smtClean="0">
                <a:latin typeface="Comic Sans MS" panose="030F0702030302020204" pitchFamily="66" charset="0"/>
              </a:rPr>
              <a:t> before the last letter making a short vowel sound?</a:t>
            </a:r>
          </a:p>
          <a:p>
            <a:r>
              <a:rPr lang="en-GB" sz="2800" dirty="0" smtClean="0">
                <a:latin typeface="Comic Sans MS" panose="030F0702030302020204" pitchFamily="66" charset="0"/>
              </a:rPr>
              <a:t>Now when you add your suffix you double the consonant at the end!</a:t>
            </a:r>
          </a:p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j</a:t>
            </a:r>
            <a:r>
              <a:rPr lang="en-GB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GB" sz="6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gg</a:t>
            </a:r>
            <a:r>
              <a:rPr lang="en-GB" sz="6600" dirty="0" smtClean="0">
                <a:latin typeface="Comic Sans MS" panose="030F0702030302020204" pitchFamily="66" charset="0"/>
              </a:rPr>
              <a:t>ed  </a:t>
            </a:r>
            <a:endParaRPr lang="en-GB" sz="6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44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96" y="2895306"/>
            <a:ext cx="2443849" cy="34016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27307" y="209006"/>
            <a:ext cx="8464841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On your piece of paper have a go at creating some new words applying rule 2! 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5400" dirty="0" smtClean="0">
                <a:latin typeface="Comic Sans MS" panose="030F0702030302020204" pitchFamily="66" charset="0"/>
              </a:rPr>
              <a:t>run</a:t>
            </a:r>
          </a:p>
          <a:p>
            <a:r>
              <a:rPr lang="en-GB" sz="5400" dirty="0" smtClean="0">
                <a:latin typeface="Comic Sans MS" panose="030F0702030302020204" pitchFamily="66" charset="0"/>
              </a:rPr>
              <a:t>step</a:t>
            </a:r>
          </a:p>
          <a:p>
            <a:r>
              <a:rPr lang="en-GB" sz="5400" dirty="0" smtClean="0">
                <a:latin typeface="Comic Sans MS" panose="030F0702030302020204" pitchFamily="66" charset="0"/>
              </a:rPr>
              <a:t>swim</a:t>
            </a:r>
          </a:p>
          <a:p>
            <a:r>
              <a:rPr lang="en-GB" sz="5400" dirty="0" smtClean="0">
                <a:latin typeface="Comic Sans MS" panose="030F0702030302020204" pitchFamily="66" charset="0"/>
              </a:rPr>
              <a:t>nod</a:t>
            </a:r>
          </a:p>
          <a:p>
            <a:r>
              <a:rPr lang="en-GB" sz="5400" dirty="0" smtClean="0">
                <a:latin typeface="Comic Sans MS" panose="030F0702030302020204" pitchFamily="66" charset="0"/>
              </a:rPr>
              <a:t>wrap</a:t>
            </a:r>
          </a:p>
          <a:p>
            <a:r>
              <a:rPr lang="en-GB" sz="5400" dirty="0" smtClean="0">
                <a:latin typeface="Comic Sans MS" panose="030F0702030302020204" pitchFamily="66" charset="0"/>
              </a:rPr>
              <a:t>hot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85463" y="1280160"/>
            <a:ext cx="431074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i</a:t>
            </a:r>
            <a:r>
              <a:rPr lang="en-GB" sz="8000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ng</a:t>
            </a:r>
            <a:endParaRPr lang="en-GB" sz="8000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GB" sz="80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d</a:t>
            </a:r>
            <a:endParaRPr lang="en-GB" sz="8000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GB" sz="80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e</a:t>
            </a:r>
            <a:r>
              <a:rPr lang="en-GB" sz="8000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r</a:t>
            </a:r>
            <a:endParaRPr lang="en-GB" sz="8000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GB" sz="8000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est</a:t>
            </a:r>
            <a:endParaRPr lang="en-GB" sz="8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9" y="0"/>
            <a:ext cx="3257502" cy="226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9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88" y="253153"/>
            <a:ext cx="1384553" cy="19271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07958" y="240583"/>
            <a:ext cx="8464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Applying both rules together!  Look closely at the root word before you add a suitable suffix.  Decide which rule you need to apply and write a new word!</a:t>
            </a:r>
            <a:endParaRPr lang="en-GB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482" y="1256246"/>
            <a:ext cx="3496376" cy="24346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41" y="1385889"/>
            <a:ext cx="3487784" cy="21730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04857" y="3945409"/>
            <a:ext cx="5264331" cy="230832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200" dirty="0" err="1" smtClean="0">
                <a:latin typeface="Comic Sans MS" panose="030F0702030302020204" pitchFamily="66" charset="0"/>
              </a:rPr>
              <a:t>er</a:t>
            </a:r>
            <a:r>
              <a:rPr lang="en-GB" sz="7200" dirty="0" smtClean="0">
                <a:latin typeface="Comic Sans MS" panose="030F0702030302020204" pitchFamily="66" charset="0"/>
              </a:rPr>
              <a:t> </a:t>
            </a:r>
            <a:r>
              <a:rPr lang="en-GB" sz="7200" dirty="0" err="1" smtClean="0">
                <a:latin typeface="Comic Sans MS" panose="030F0702030302020204" pitchFamily="66" charset="0"/>
              </a:rPr>
              <a:t>est</a:t>
            </a:r>
            <a:r>
              <a:rPr lang="en-GB" sz="7200" dirty="0" smtClean="0">
                <a:latin typeface="Comic Sans MS" panose="030F0702030302020204" pitchFamily="66" charset="0"/>
              </a:rPr>
              <a:t> </a:t>
            </a:r>
            <a:r>
              <a:rPr lang="en-GB" sz="7200" dirty="0" err="1" smtClean="0">
                <a:latin typeface="Comic Sans MS" panose="030F0702030302020204" pitchFamily="66" charset="0"/>
              </a:rPr>
              <a:t>ed</a:t>
            </a:r>
            <a:r>
              <a:rPr lang="en-GB" sz="7200" dirty="0" smtClean="0">
                <a:latin typeface="Comic Sans MS" panose="030F0702030302020204" pitchFamily="66" charset="0"/>
              </a:rPr>
              <a:t> </a:t>
            </a:r>
            <a:r>
              <a:rPr lang="en-GB" sz="7200" dirty="0" err="1" smtClean="0">
                <a:latin typeface="Comic Sans MS" panose="030F0702030302020204" pitchFamily="66" charset="0"/>
              </a:rPr>
              <a:t>ing</a:t>
            </a:r>
            <a:r>
              <a:rPr lang="en-GB" sz="7200" dirty="0" smtClean="0">
                <a:latin typeface="Comic Sans MS" panose="030F0702030302020204" pitchFamily="66" charset="0"/>
              </a:rPr>
              <a:t> </a:t>
            </a:r>
            <a:r>
              <a:rPr lang="en-GB" sz="7200" dirty="0" err="1" smtClean="0">
                <a:latin typeface="Comic Sans MS" panose="030F0702030302020204" pitchFamily="66" charset="0"/>
              </a:rPr>
              <a:t>ful</a:t>
            </a:r>
            <a:r>
              <a:rPr lang="en-GB" sz="7200" dirty="0" smtClean="0">
                <a:latin typeface="Comic Sans MS" panose="030F0702030302020204" pitchFamily="66" charset="0"/>
              </a:rPr>
              <a:t> </a:t>
            </a:r>
            <a:r>
              <a:rPr lang="en-GB" sz="7200" dirty="0" err="1" smtClean="0">
                <a:latin typeface="Comic Sans MS" panose="030F0702030302020204" pitchFamily="66" charset="0"/>
              </a:rPr>
              <a:t>ly</a:t>
            </a:r>
            <a:r>
              <a:rPr lang="en-GB" sz="7200" dirty="0" smtClean="0">
                <a:latin typeface="Comic Sans MS" panose="030F0702030302020204" pitchFamily="66" charset="0"/>
              </a:rPr>
              <a:t> </a:t>
            </a:r>
            <a:endParaRPr lang="en-GB" sz="72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527" y="3945409"/>
            <a:ext cx="5264331" cy="286232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latin typeface="Comic Sans MS" panose="030F0702030302020204" pitchFamily="66" charset="0"/>
              </a:rPr>
              <a:t>joy zip stamp</a:t>
            </a:r>
          </a:p>
          <a:p>
            <a:pPr algn="ctr"/>
            <a:r>
              <a:rPr lang="en-GB" sz="6000" dirty="0" smtClean="0">
                <a:latin typeface="Comic Sans MS" panose="030F0702030302020204" pitchFamily="66" charset="0"/>
              </a:rPr>
              <a:t>camp sit loud big </a:t>
            </a:r>
            <a:endParaRPr lang="en-GB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2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63" y="1980906"/>
            <a:ext cx="2443849" cy="34016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61212" y="1214846"/>
            <a:ext cx="7589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Now have a go at the double the consonant see saw activity!</a:t>
            </a:r>
            <a:endParaRPr lang="en-GB" sz="72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92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952" y="1510643"/>
            <a:ext cx="2443849" cy="34016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81498" y="2481383"/>
            <a:ext cx="7589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Tuesday </a:t>
            </a:r>
            <a:endParaRPr lang="en-GB" sz="72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16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5" y="597253"/>
            <a:ext cx="1410788" cy="19636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81498" y="389750"/>
            <a:ext cx="7589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Let’s warm up!</a:t>
            </a:r>
          </a:p>
          <a:p>
            <a:pPr algn="ctr"/>
            <a:r>
              <a:rPr lang="en-GB" sz="2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Rule 1 or rule 2?</a:t>
            </a:r>
          </a:p>
          <a:p>
            <a:pPr algn="ctr"/>
            <a:r>
              <a:rPr lang="en-GB" sz="2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Write your response on your piece of paper!</a:t>
            </a:r>
            <a:endParaRPr lang="en-GB" sz="2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642" y="1573282"/>
            <a:ext cx="3496376" cy="24346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806" y="1704073"/>
            <a:ext cx="3487784" cy="21730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04948" y="4121899"/>
            <a:ext cx="7589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rgbClr val="7030A0"/>
                </a:solidFill>
                <a:latin typeface="Comic Sans MS" panose="030F0702030302020204" pitchFamily="66" charset="0"/>
              </a:rPr>
              <a:t>c</a:t>
            </a:r>
            <a:r>
              <a:rPr lang="en-GB" sz="72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amp</a:t>
            </a:r>
          </a:p>
          <a:p>
            <a:pPr algn="ctr"/>
            <a:r>
              <a:rPr lang="en-GB" sz="7200" dirty="0">
                <a:solidFill>
                  <a:srgbClr val="7030A0"/>
                </a:solidFill>
                <a:latin typeface="Comic Sans MS" panose="030F0702030302020204" pitchFamily="66" charset="0"/>
              </a:rPr>
              <a:t>s</a:t>
            </a:r>
            <a:r>
              <a:rPr lang="en-GB" sz="72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top   </a:t>
            </a:r>
            <a:r>
              <a:rPr lang="en-GB" sz="2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</a:t>
            </a:r>
            <a:endParaRPr lang="en-GB" sz="2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28070" y="4776355"/>
            <a:ext cx="7589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 err="1" smtClean="0">
                <a:latin typeface="Comic Sans MS" panose="030F0702030302020204" pitchFamily="66" charset="0"/>
              </a:rPr>
              <a:t>ed</a:t>
            </a:r>
            <a:r>
              <a:rPr lang="en-GB" sz="8000" dirty="0" smtClean="0">
                <a:latin typeface="Comic Sans MS" panose="030F0702030302020204" pitchFamily="66" charset="0"/>
              </a:rPr>
              <a:t>   </a:t>
            </a:r>
            <a:r>
              <a:rPr lang="en-GB" sz="2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</a:t>
            </a:r>
            <a:endParaRPr lang="en-GB" sz="2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81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64378" y="248194"/>
            <a:ext cx="75895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Let’s look at rule 3!  It is like our Penny Plural rule!</a:t>
            </a:r>
            <a:endParaRPr lang="en-GB" sz="4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445" y="1594304"/>
            <a:ext cx="8017385" cy="526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9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467" y="91440"/>
            <a:ext cx="5053751" cy="33179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1257" y="3931919"/>
            <a:ext cx="10829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Comic Sans MS" panose="030F0702030302020204" pitchFamily="66" charset="0"/>
              </a:rPr>
              <a:t>prett</a:t>
            </a:r>
            <a:r>
              <a:rPr lang="en-GB" sz="7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y </a:t>
            </a:r>
            <a:r>
              <a:rPr lang="en-GB" sz="2800" dirty="0" smtClean="0">
                <a:latin typeface="Comic Sans MS" panose="030F0702030302020204" pitchFamily="66" charset="0"/>
              </a:rPr>
              <a:t>change the y to an </a:t>
            </a:r>
            <a:r>
              <a:rPr lang="en-GB" sz="2800" dirty="0" err="1" smtClean="0">
                <a:latin typeface="Comic Sans MS" panose="030F0702030302020204" pitchFamily="66" charset="0"/>
              </a:rPr>
              <a:t>i</a:t>
            </a:r>
            <a:r>
              <a:rPr lang="en-GB" sz="2800" dirty="0" smtClean="0">
                <a:latin typeface="Comic Sans MS" panose="030F0702030302020204" pitchFamily="66" charset="0"/>
              </a:rPr>
              <a:t> and add the suffix </a:t>
            </a:r>
            <a:r>
              <a:rPr lang="en-GB" sz="7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endParaRPr lang="en-GB" sz="72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7445" y="5054596"/>
            <a:ext cx="10829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Comic Sans MS" panose="030F0702030302020204" pitchFamily="66" charset="0"/>
              </a:rPr>
              <a:t>prett</a:t>
            </a:r>
            <a:r>
              <a:rPr lang="en-GB" sz="7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i</a:t>
            </a:r>
            <a:r>
              <a:rPr lang="en-GB" sz="72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er</a:t>
            </a:r>
            <a:endParaRPr lang="en-GB" sz="72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27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467" y="91440"/>
            <a:ext cx="5053751" cy="33179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1257" y="3931919"/>
            <a:ext cx="10829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Comic Sans MS" panose="030F0702030302020204" pitchFamily="66" charset="0"/>
              </a:rPr>
              <a:t>joll</a:t>
            </a:r>
            <a:r>
              <a:rPr lang="en-GB" sz="7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y </a:t>
            </a:r>
            <a:r>
              <a:rPr lang="en-GB" sz="2800" dirty="0" smtClean="0">
                <a:latin typeface="Comic Sans MS" panose="030F0702030302020204" pitchFamily="66" charset="0"/>
              </a:rPr>
              <a:t>change the y to an </a:t>
            </a:r>
            <a:r>
              <a:rPr lang="en-GB" sz="2800" dirty="0" err="1" smtClean="0">
                <a:latin typeface="Comic Sans MS" panose="030F0702030302020204" pitchFamily="66" charset="0"/>
              </a:rPr>
              <a:t>i</a:t>
            </a:r>
            <a:r>
              <a:rPr lang="en-GB" sz="2800" dirty="0" smtClean="0">
                <a:latin typeface="Comic Sans MS" panose="030F0702030302020204" pitchFamily="66" charset="0"/>
              </a:rPr>
              <a:t> and add the suffix </a:t>
            </a:r>
            <a:r>
              <a:rPr lang="en-GB" sz="7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endParaRPr lang="en-GB" sz="72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7445" y="5054596"/>
            <a:ext cx="10829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joll</a:t>
            </a:r>
            <a:r>
              <a:rPr lang="en-GB" sz="7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i</a:t>
            </a:r>
            <a:r>
              <a:rPr lang="en-GB" sz="72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  <a:endParaRPr lang="en-GB" sz="72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9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88" y="253153"/>
            <a:ext cx="1384553" cy="19271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07958" y="240583"/>
            <a:ext cx="84648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Try some on your piece of paper!</a:t>
            </a:r>
            <a:endParaRPr lang="en-GB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04857" y="4314740"/>
            <a:ext cx="5264331" cy="1200329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200" dirty="0" err="1" smtClean="0">
                <a:latin typeface="Comic Sans MS" panose="030F0702030302020204" pitchFamily="66" charset="0"/>
              </a:rPr>
              <a:t>er</a:t>
            </a:r>
            <a:r>
              <a:rPr lang="en-GB" sz="7200" dirty="0" smtClean="0">
                <a:latin typeface="Comic Sans MS" panose="030F0702030302020204" pitchFamily="66" charset="0"/>
              </a:rPr>
              <a:t> </a:t>
            </a:r>
            <a:r>
              <a:rPr lang="en-GB" sz="7200" dirty="0" err="1" smtClean="0">
                <a:latin typeface="Comic Sans MS" panose="030F0702030302020204" pitchFamily="66" charset="0"/>
              </a:rPr>
              <a:t>est</a:t>
            </a:r>
            <a:r>
              <a:rPr lang="en-GB" sz="7200" dirty="0" smtClean="0">
                <a:latin typeface="Comic Sans MS" panose="030F0702030302020204" pitchFamily="66" charset="0"/>
              </a:rPr>
              <a:t>   </a:t>
            </a:r>
            <a:endParaRPr lang="en-GB" sz="72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527" y="3945409"/>
            <a:ext cx="5264331" cy="193899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anose="030F0702030302020204" pitchFamily="66" charset="0"/>
              </a:rPr>
              <a:t>f</a:t>
            </a:r>
            <a:r>
              <a:rPr lang="en-GB" sz="6000" dirty="0" smtClean="0">
                <a:latin typeface="Comic Sans MS" panose="030F0702030302020204" pitchFamily="66" charset="0"/>
              </a:rPr>
              <a:t>luffy early bumpy hairy</a:t>
            </a:r>
            <a:endParaRPr lang="en-GB" sz="6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982" y="627443"/>
            <a:ext cx="5053751" cy="331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4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0" y="4075610"/>
            <a:ext cx="75895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Now try the task attached below the planner!</a:t>
            </a:r>
            <a:endParaRPr lang="en-GB" sz="4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462" y="857887"/>
            <a:ext cx="2109651" cy="29364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634" y="931946"/>
            <a:ext cx="4000635" cy="278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3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016" y="1798413"/>
            <a:ext cx="2109651" cy="29364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97235" y="2804968"/>
            <a:ext cx="6061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Comic Sans MS" panose="030F0702030302020204" pitchFamily="66" charset="0"/>
              </a:rPr>
              <a:t>Thursday</a:t>
            </a:r>
            <a:endParaRPr lang="en-GB" sz="5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90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662" y="330193"/>
            <a:ext cx="1032994" cy="143783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22915" y="330193"/>
            <a:ext cx="60611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Comic Sans MS" panose="030F0702030302020204" pitchFamily="66" charset="0"/>
              </a:rPr>
              <a:t>Let’s warm up!</a:t>
            </a:r>
          </a:p>
          <a:p>
            <a:r>
              <a:rPr lang="en-GB" sz="2400" dirty="0" smtClean="0">
                <a:latin typeface="Comic Sans MS" panose="030F0702030302020204" pitchFamily="66" charset="0"/>
              </a:rPr>
              <a:t>Which rule do you need to apply when you add the suffix?  Create three new words on your piece of paper!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405" y="2173544"/>
            <a:ext cx="3324527" cy="21826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744" y="2183171"/>
            <a:ext cx="3487784" cy="21730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4787" y="2355399"/>
            <a:ext cx="3496376" cy="22557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4755" y="4650378"/>
            <a:ext cx="5264331" cy="193899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anose="030F0702030302020204" pitchFamily="66" charset="0"/>
              </a:rPr>
              <a:t>s</a:t>
            </a:r>
            <a:r>
              <a:rPr lang="en-GB" sz="6000" dirty="0" smtClean="0">
                <a:latin typeface="Comic Sans MS" panose="030F0702030302020204" pitchFamily="66" charset="0"/>
              </a:rPr>
              <a:t>tep bumpy touch</a:t>
            </a:r>
            <a:endParaRPr lang="en-GB" sz="60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41601" y="4885509"/>
            <a:ext cx="5264331" cy="101566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err="1" smtClean="0">
                <a:latin typeface="Comic Sans MS" panose="030F0702030302020204" pitchFamily="66" charset="0"/>
              </a:rPr>
              <a:t>ed</a:t>
            </a:r>
            <a:r>
              <a:rPr lang="en-GB" sz="6000" dirty="0" smtClean="0">
                <a:latin typeface="Comic Sans MS" panose="030F0702030302020204" pitchFamily="66" charset="0"/>
              </a:rPr>
              <a:t> </a:t>
            </a:r>
            <a:r>
              <a:rPr lang="en-GB" sz="6000" dirty="0" err="1" smtClean="0">
                <a:latin typeface="Comic Sans MS" panose="030F0702030302020204" pitchFamily="66" charset="0"/>
              </a:rPr>
              <a:t>er</a:t>
            </a:r>
            <a:r>
              <a:rPr lang="en-GB" sz="6000" dirty="0" smtClean="0">
                <a:latin typeface="Comic Sans MS" panose="030F0702030302020204" pitchFamily="66" charset="0"/>
              </a:rPr>
              <a:t> </a:t>
            </a:r>
            <a:r>
              <a:rPr lang="en-GB" sz="6000" dirty="0" err="1" smtClean="0">
                <a:latin typeface="Comic Sans MS" panose="030F0702030302020204" pitchFamily="66" charset="0"/>
              </a:rPr>
              <a:t>ing</a:t>
            </a:r>
            <a:r>
              <a:rPr lang="en-GB" sz="6000" dirty="0" smtClean="0">
                <a:latin typeface="Comic Sans MS" panose="030F0702030302020204" pitchFamily="66" charset="0"/>
              </a:rPr>
              <a:t> </a:t>
            </a:r>
            <a:endParaRPr lang="en-GB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3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3029" y="1302740"/>
            <a:ext cx="6061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Comic Sans MS" panose="030F0702030302020204" pitchFamily="66" charset="0"/>
              </a:rPr>
              <a:t>Thursday</a:t>
            </a:r>
            <a:endParaRPr lang="en-GB" sz="54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61" y="234961"/>
            <a:ext cx="10554789" cy="627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5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3609" y="3757107"/>
            <a:ext cx="10829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Comic Sans MS" panose="030F0702030302020204" pitchFamily="66" charset="0"/>
              </a:rPr>
              <a:t>make</a:t>
            </a:r>
            <a:r>
              <a:rPr lang="en-GB" sz="7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800" dirty="0" smtClean="0">
                <a:latin typeface="Comic Sans MS" panose="030F0702030302020204" pitchFamily="66" charset="0"/>
              </a:rPr>
              <a:t>chop off the e then add the suffix </a:t>
            </a:r>
            <a:r>
              <a:rPr lang="en-GB" sz="7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endParaRPr lang="en-GB" sz="72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7445" y="5054596"/>
            <a:ext cx="10829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mak</a:t>
            </a:r>
            <a:r>
              <a:rPr lang="en-GB" sz="72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ing</a:t>
            </a:r>
            <a:endParaRPr lang="en-GB" sz="72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530" y="145916"/>
            <a:ext cx="5121791" cy="304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3609" y="3757107"/>
            <a:ext cx="10829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Comic Sans MS" panose="030F0702030302020204" pitchFamily="66" charset="0"/>
              </a:rPr>
              <a:t>change</a:t>
            </a:r>
            <a:r>
              <a:rPr lang="en-GB" sz="7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800" dirty="0" smtClean="0">
                <a:latin typeface="Comic Sans MS" panose="030F0702030302020204" pitchFamily="66" charset="0"/>
              </a:rPr>
              <a:t>chop off the e then add the suffix </a:t>
            </a:r>
            <a:r>
              <a:rPr lang="en-GB" sz="7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endParaRPr lang="en-GB" sz="72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7445" y="5054596"/>
            <a:ext cx="10829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chang</a:t>
            </a:r>
            <a:r>
              <a:rPr lang="en-GB" sz="72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ing</a:t>
            </a:r>
            <a:endParaRPr lang="en-GB" sz="72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530" y="145916"/>
            <a:ext cx="5121791" cy="304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4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88" y="253153"/>
            <a:ext cx="1384553" cy="19271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07958" y="240583"/>
            <a:ext cx="8464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Have a go at applying the rule yourself on your piece of paper.  What new words can you make?</a:t>
            </a:r>
            <a:endParaRPr lang="en-GB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04857" y="3945409"/>
            <a:ext cx="5264331" cy="230832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200" dirty="0" err="1" smtClean="0">
                <a:latin typeface="Comic Sans MS" panose="030F0702030302020204" pitchFamily="66" charset="0"/>
              </a:rPr>
              <a:t>er</a:t>
            </a:r>
            <a:r>
              <a:rPr lang="en-GB" sz="7200" dirty="0" smtClean="0">
                <a:latin typeface="Comic Sans MS" panose="030F0702030302020204" pitchFamily="66" charset="0"/>
              </a:rPr>
              <a:t> </a:t>
            </a:r>
            <a:r>
              <a:rPr lang="en-GB" sz="7200" dirty="0" err="1" smtClean="0">
                <a:latin typeface="Comic Sans MS" panose="030F0702030302020204" pitchFamily="66" charset="0"/>
              </a:rPr>
              <a:t>est</a:t>
            </a:r>
            <a:r>
              <a:rPr lang="en-GB" sz="7200" dirty="0" smtClean="0">
                <a:latin typeface="Comic Sans MS" panose="030F0702030302020204" pitchFamily="66" charset="0"/>
              </a:rPr>
              <a:t> </a:t>
            </a:r>
            <a:r>
              <a:rPr lang="en-GB" sz="7200" dirty="0" err="1" smtClean="0">
                <a:latin typeface="Comic Sans MS" panose="030F0702030302020204" pitchFamily="66" charset="0"/>
              </a:rPr>
              <a:t>ed</a:t>
            </a:r>
            <a:r>
              <a:rPr lang="en-GB" sz="7200" dirty="0" smtClean="0">
                <a:latin typeface="Comic Sans MS" panose="030F0702030302020204" pitchFamily="66" charset="0"/>
              </a:rPr>
              <a:t> </a:t>
            </a:r>
            <a:r>
              <a:rPr lang="en-GB" sz="7200" dirty="0" err="1" smtClean="0">
                <a:latin typeface="Comic Sans MS" panose="030F0702030302020204" pitchFamily="66" charset="0"/>
              </a:rPr>
              <a:t>ing</a:t>
            </a:r>
            <a:r>
              <a:rPr lang="en-GB" sz="7200" dirty="0" smtClean="0">
                <a:latin typeface="Comic Sans MS" panose="030F0702030302020204" pitchFamily="66" charset="0"/>
              </a:rPr>
              <a:t>  </a:t>
            </a:r>
            <a:endParaRPr lang="en-GB" sz="72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527" y="3945409"/>
            <a:ext cx="5264331" cy="193899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anose="030F0702030302020204" pitchFamily="66" charset="0"/>
              </a:rPr>
              <a:t>s</a:t>
            </a:r>
            <a:r>
              <a:rPr lang="en-GB" sz="6000" dirty="0" smtClean="0">
                <a:latin typeface="Comic Sans MS" panose="030F0702030302020204" pitchFamily="66" charset="0"/>
              </a:rPr>
              <a:t>trange lunge write drive </a:t>
            </a:r>
            <a:endParaRPr lang="en-GB" sz="6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538" y="1051171"/>
            <a:ext cx="4692027" cy="279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2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48" y="827918"/>
            <a:ext cx="1965970" cy="27364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7958" y="240583"/>
            <a:ext cx="8464841" cy="960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Have a go at the sheet below the planner but watch out!  You have to choose whether to apply rule 3</a:t>
            </a:r>
          </a:p>
          <a:p>
            <a:pPr algn="ctr"/>
            <a:r>
              <a:rPr lang="en-GB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or 4!</a:t>
            </a:r>
          </a:p>
          <a:p>
            <a:pPr algn="ctr"/>
            <a:endParaRPr lang="en-GB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endParaRPr lang="en-GB" sz="4000" dirty="0" smtClean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endParaRPr lang="en-GB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endParaRPr lang="en-GB" sz="4000" dirty="0" smtClean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Now play the suffix factory game!</a:t>
            </a:r>
          </a:p>
          <a:p>
            <a:pPr algn="ctr"/>
            <a:r>
              <a:rPr lang="en-GB" b="1" u="sng" dirty="0">
                <a:hlinkClick r:id="rId3"/>
              </a:rPr>
              <a:t>https://www.phonicsbloom.com/uk/game/suffix-factory-set-1?phase=6</a:t>
            </a:r>
            <a:endParaRPr lang="en-GB" dirty="0"/>
          </a:p>
          <a:p>
            <a:pPr algn="ctr"/>
            <a:endParaRPr lang="en-GB" sz="4000" dirty="0" smtClean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endParaRPr lang="en-GB" sz="4000" dirty="0" smtClean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endParaRPr lang="en-GB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endParaRPr lang="en-GB" sz="4000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algn="ctr"/>
            <a:endParaRPr lang="en-GB" sz="4000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algn="ctr"/>
            <a:endParaRPr lang="en-GB" sz="4000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59" y="2661808"/>
            <a:ext cx="3755435" cy="2468491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36" y="3896053"/>
            <a:ext cx="2210482" cy="161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21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9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Friday</a:t>
            </a:r>
            <a:endParaRPr lang="en-GB" sz="96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22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011" y="179949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Have a go at the challenge sheets attached to the plan! You have to consider all four rules we have learnt!</a:t>
            </a:r>
            <a:endParaRPr lang="en-GB" sz="6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4130" y="4454434"/>
            <a:ext cx="1387689" cy="193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7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496</Words>
  <Application>Microsoft Office PowerPoint</Application>
  <PresentationFormat>Widescreen</PresentationFormat>
  <Paragraphs>91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Barty</dc:creator>
  <cp:lastModifiedBy>Helen Barty</cp:lastModifiedBy>
  <cp:revision>19</cp:revision>
  <dcterms:created xsi:type="dcterms:W3CDTF">2021-01-19T08:29:13Z</dcterms:created>
  <dcterms:modified xsi:type="dcterms:W3CDTF">2021-01-19T11:40:03Z</dcterms:modified>
</cp:coreProperties>
</file>