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63" r:id="rId3"/>
    <p:sldId id="359" r:id="rId4"/>
    <p:sldId id="339" r:id="rId5"/>
    <p:sldId id="324" r:id="rId6"/>
    <p:sldId id="361" r:id="rId7"/>
    <p:sldId id="362" r:id="rId8"/>
    <p:sldId id="273" r:id="rId9"/>
    <p:sldId id="364" r:id="rId10"/>
    <p:sldId id="354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8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434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4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2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88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8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2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47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3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51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66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9656B-3F80-4665-80FC-9E00C2C00CBA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7D9E7-664E-4948-AFBC-E4C8B2090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03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icsplay.co.uk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0293" y="1729946"/>
            <a:ext cx="6944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brains! </a:t>
            </a: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Monday</a:t>
            </a: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8" y="2690819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332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033" y="180304"/>
            <a:ext cx="111015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Have a look at these spelling words. Read them aloud and copy them down. </a:t>
            </a:r>
            <a:endParaRPr lang="en-GB" sz="4800" dirty="0">
              <a:latin typeface="Comic Sans MS" panose="030F0702030302020204" pitchFamily="66" charset="0"/>
            </a:endParaRPr>
          </a:p>
          <a:p>
            <a:endParaRPr lang="en-GB" sz="6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who                      </a:t>
            </a:r>
            <a:r>
              <a:rPr lang="en-GB" sz="60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what</a:t>
            </a:r>
            <a:endParaRPr lang="en-GB" sz="60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where</a:t>
            </a:r>
            <a:r>
              <a:rPr lang="en-GB" sz="6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en-GB" sz="6000" dirty="0" smtClean="0">
                <a:latin typeface="Comic Sans MS" panose="030F0702030302020204" pitchFamily="66" charset="0"/>
              </a:rPr>
              <a:t>           </a:t>
            </a:r>
            <a:endParaRPr lang="en-GB" sz="6000" dirty="0" smtClean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en-GB" sz="6000" dirty="0">
              <a:latin typeface="Comic Sans MS" panose="030F0702030302020204" pitchFamily="66" charset="0"/>
            </a:endParaRPr>
          </a:p>
          <a:p>
            <a:r>
              <a:rPr lang="en-GB" sz="6000" dirty="0" smtClean="0">
                <a:latin typeface="Comic Sans MS" panose="030F0702030302020204" pitchFamily="66" charset="0"/>
              </a:rPr>
              <a:t>     </a:t>
            </a:r>
            <a:r>
              <a:rPr lang="en-GB" sz="6000" dirty="0" smtClean="0">
                <a:latin typeface="Comic Sans MS" panose="030F0702030302020204" pitchFamily="66" charset="0"/>
              </a:rPr>
              <a:t> </a:t>
            </a:r>
            <a:r>
              <a:rPr lang="en-GB" sz="6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when</a:t>
            </a:r>
            <a:r>
              <a:rPr lang="en-GB" sz="6000" dirty="0" smtClean="0">
                <a:latin typeface="Comic Sans MS" panose="030F0702030302020204" pitchFamily="66" charset="0"/>
              </a:rPr>
              <a:t>                     </a:t>
            </a:r>
            <a:r>
              <a:rPr lang="en-GB" sz="6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why</a:t>
            </a:r>
            <a:r>
              <a:rPr lang="en-GB" sz="6000" dirty="0" smtClean="0">
                <a:latin typeface="Comic Sans MS" panose="030F0702030302020204" pitchFamily="66" charset="0"/>
              </a:rPr>
              <a:t>                     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shfromflorida.com/var/ezdemo_site/storage/images/media/images/plant-industry-images/detective-150/126183-1-eng-US/detective-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7" y="313766"/>
            <a:ext cx="142875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0467" y="2999106"/>
            <a:ext cx="14237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or</a:t>
            </a:r>
            <a:endParaRPr lang="en-GB" sz="9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7274" y="339098"/>
            <a:ext cx="9849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How many ways can we make the sound below?  Can you remember the digraphs and the rhymes?  What abut the best bet rules?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140735" y="3004633"/>
            <a:ext cx="14734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??</a:t>
            </a:r>
            <a:endParaRPr lang="en-GB" sz="9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63352" y="2999106"/>
            <a:ext cx="14734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??</a:t>
            </a:r>
            <a:endParaRPr lang="en-GB" sz="9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47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8892" y="4831349"/>
            <a:ext cx="4251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Let’s try blending these </a:t>
            </a:r>
          </a:p>
          <a:p>
            <a:pPr algn="ctr"/>
            <a:r>
              <a:rPr lang="en-GB" sz="2800" dirty="0" smtClean="0"/>
              <a:t>words!  </a:t>
            </a:r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245028" y="465010"/>
            <a:ext cx="3788217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/>
              <a:t>lords</a:t>
            </a:r>
            <a:r>
              <a:rPr lang="en-GB" sz="8000" dirty="0" smtClean="0">
                <a:solidFill>
                  <a:srgbClr val="FF0000"/>
                </a:solidFill>
              </a:rPr>
              <a:t> </a:t>
            </a:r>
            <a:endParaRPr lang="en-GB" sz="8000" dirty="0" smtClean="0"/>
          </a:p>
          <a:p>
            <a:endParaRPr lang="en-GB" sz="8000" dirty="0"/>
          </a:p>
          <a:p>
            <a:r>
              <a:rPr lang="en-GB" sz="8000" dirty="0" smtClean="0"/>
              <a:t>A</a:t>
            </a:r>
            <a:r>
              <a:rPr lang="en-GB" sz="8000" dirty="0" smtClean="0"/>
              <a:t>utumn </a:t>
            </a:r>
            <a:endParaRPr lang="en-GB" sz="8000" dirty="0" smtClean="0">
              <a:solidFill>
                <a:srgbClr val="FF0000"/>
              </a:solidFill>
            </a:endParaRPr>
          </a:p>
          <a:p>
            <a:endParaRPr lang="en-GB" sz="8000" dirty="0"/>
          </a:p>
          <a:p>
            <a:r>
              <a:rPr lang="en-GB" sz="8000" dirty="0" smtClean="0"/>
              <a:t>awful   </a:t>
            </a:r>
            <a:endParaRPr lang="en-GB" sz="8000" dirty="0"/>
          </a:p>
        </p:txBody>
      </p:sp>
      <p:pic>
        <p:nvPicPr>
          <p:cNvPr id="1026" name="Picture 2" descr="http://classroomclipart.com/images/gallery/Clipart/Military/TN_soldier-saluating-8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86" y="516376"/>
            <a:ext cx="3280788" cy="39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9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8" b="13709"/>
          <a:stretch/>
        </p:blipFill>
        <p:spPr>
          <a:xfrm>
            <a:off x="594153" y="484986"/>
            <a:ext cx="2937149" cy="3576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892" y="4831349"/>
            <a:ext cx="4251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Rocket fingers at the ready!  How many sounds can you hear in these words? </a:t>
            </a:r>
            <a:endParaRPr lang="en-GB" sz="2800" dirty="0" smtClean="0"/>
          </a:p>
          <a:p>
            <a:pPr algn="ctr"/>
            <a:r>
              <a:rPr lang="en-GB" sz="900" dirty="0" smtClean="0"/>
              <a:t>(short, fort, claw)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679583" y="196225"/>
            <a:ext cx="6748529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______</a:t>
            </a:r>
            <a:endParaRPr lang="en-GB" sz="6600" dirty="0"/>
          </a:p>
          <a:p>
            <a:endParaRPr lang="en-GB" sz="6600" dirty="0"/>
          </a:p>
          <a:p>
            <a:r>
              <a:rPr lang="en-GB" sz="6600" dirty="0" smtClean="0"/>
              <a:t>______</a:t>
            </a:r>
            <a:endParaRPr lang="en-GB" sz="6600" dirty="0">
              <a:solidFill>
                <a:srgbClr val="FF0000"/>
              </a:solidFill>
            </a:endParaRPr>
          </a:p>
          <a:p>
            <a:r>
              <a:rPr lang="en-GB" sz="6600" dirty="0"/>
              <a:t>  </a:t>
            </a:r>
            <a:r>
              <a:rPr lang="en-GB" sz="6600" dirty="0">
                <a:solidFill>
                  <a:srgbClr val="FF0000"/>
                </a:solidFill>
              </a:rPr>
              <a:t>  </a:t>
            </a:r>
            <a:endParaRPr lang="en-GB" sz="6600" dirty="0"/>
          </a:p>
          <a:p>
            <a:r>
              <a:rPr lang="en-GB" sz="6600" dirty="0" smtClean="0"/>
              <a:t>______  </a:t>
            </a:r>
            <a:endParaRPr lang="en-GB" sz="6600" dirty="0"/>
          </a:p>
          <a:p>
            <a:endParaRPr lang="en-GB" sz="6600" dirty="0"/>
          </a:p>
          <a:p>
            <a:endParaRPr lang="en-GB" sz="6600" dirty="0"/>
          </a:p>
          <a:p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9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online-stopwatch.com/images/eggtim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45" y="2026508"/>
            <a:ext cx="3110443" cy="306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329257">
            <a:off x="2045444" y="570457"/>
            <a:ext cx="21339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Quick</a:t>
            </a:r>
          </a:p>
        </p:txBody>
      </p:sp>
      <p:sp>
        <p:nvSpPr>
          <p:cNvPr id="3" name="TextBox 2"/>
          <p:cNvSpPr txBox="1"/>
          <p:nvPr/>
        </p:nvSpPr>
        <p:spPr>
          <a:xfrm rot="20678183">
            <a:off x="7458813" y="5231025"/>
            <a:ext cx="19741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write</a:t>
            </a:r>
          </a:p>
        </p:txBody>
      </p:sp>
    </p:spTree>
    <p:extLst>
      <p:ext uri="{BB962C8B-B14F-4D97-AF65-F5344CB8AC3E}">
        <p14:creationId xmlns:p14="http://schemas.microsoft.com/office/powerpoint/2010/main" val="3279717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55052" y="739819"/>
            <a:ext cx="115034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               </a:t>
            </a:r>
            <a:r>
              <a:rPr lang="en-GB" sz="6000" dirty="0" smtClean="0">
                <a:latin typeface="Comic Sans MS" panose="030F0702030302020204" pitchFamily="66" charset="0"/>
              </a:rPr>
              <a:t>We had a short Autumn.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2535" y="2333685"/>
            <a:ext cx="217239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>
                <a:latin typeface="Comic Sans MS" panose="030F0702030302020204" pitchFamily="66" charset="0"/>
              </a:rPr>
              <a:t>We</a:t>
            </a: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latin typeface="Comic Sans MS" panose="030F0702030302020204" pitchFamily="66" charset="0"/>
              </a:rPr>
              <a:t>5 words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or </a:t>
            </a:r>
            <a:r>
              <a:rPr lang="en-GB" dirty="0" smtClean="0">
                <a:latin typeface="Comic Sans MS" panose="030F0702030302020204" pitchFamily="66" charset="0"/>
              </a:rPr>
              <a:t>- sh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or</a:t>
            </a:r>
            <a:r>
              <a:rPr lang="en-GB" dirty="0" smtClean="0">
                <a:latin typeface="Comic Sans MS" panose="030F0702030302020204" pitchFamily="66" charset="0"/>
              </a:rPr>
              <a:t>t</a:t>
            </a: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Au </a:t>
            </a:r>
            <a:r>
              <a:rPr lang="en-GB" dirty="0" smtClean="0">
                <a:latin typeface="Comic Sans MS" panose="030F0702030302020204" pitchFamily="66" charset="0"/>
              </a:rPr>
              <a:t>- 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Au</a:t>
            </a:r>
            <a:r>
              <a:rPr lang="en-GB" dirty="0" smtClean="0">
                <a:latin typeface="Comic Sans MS" panose="030F0702030302020204" pitchFamily="66" charset="0"/>
              </a:rPr>
              <a:t>tumn</a:t>
            </a: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Comic Sans MS" panose="030F0702030302020204" pitchFamily="66" charset="0"/>
              </a:rPr>
              <a:t>sensible spaces</a:t>
            </a:r>
          </a:p>
          <a:p>
            <a:pPr marL="342900" indent="-342900">
              <a:buAutoNum type="arabicPeriod"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Comic Sans MS" panose="030F0702030302020204" pitchFamily="66" charset="0"/>
              </a:rPr>
              <a:t>.</a:t>
            </a:r>
          </a:p>
          <a:p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9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7958" y="1175947"/>
            <a:ext cx="911191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Get ready to warm-up your brains! </a:t>
            </a:r>
          </a:p>
          <a:p>
            <a:endParaRPr lang="en-GB" sz="48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4800" dirty="0">
                <a:solidFill>
                  <a:srgbClr val="FF0000"/>
                </a:solidFill>
              </a:rPr>
              <a:t>Tuesday</a:t>
            </a:r>
          </a:p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twinkl.co.uk/image/resource_preview_xlarge/T-L-4402-Phonics-Display-Lettering_ver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27891"/>
          <a:stretch/>
        </p:blipFill>
        <p:spPr bwMode="auto">
          <a:xfrm>
            <a:off x="3803907" y="2466230"/>
            <a:ext cx="4907674" cy="13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69" y="56966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268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033" y="180304"/>
            <a:ext cx="111015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Can you put the sound buttons on to these words…</a:t>
            </a:r>
            <a:endParaRPr lang="en-GB" sz="4800" dirty="0">
              <a:latin typeface="Comic Sans MS" panose="030F0702030302020204" pitchFamily="66" charset="0"/>
            </a:endParaRPr>
          </a:p>
          <a:p>
            <a:endParaRPr lang="en-GB" sz="6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6000" dirty="0" smtClean="0">
                <a:latin typeface="Comic Sans MS" panose="030F0702030302020204" pitchFamily="66" charset="0"/>
              </a:rPr>
              <a:t>Autumn       form           saw      spawn         launch        prawn          </a:t>
            </a:r>
            <a:r>
              <a:rPr lang="en-GB" sz="6000" dirty="0" smtClean="0">
                <a:latin typeface="Comic Sans MS" panose="030F0702030302020204" pitchFamily="66" charset="0"/>
              </a:rPr>
              <a:t>draw      </a:t>
            </a:r>
            <a:r>
              <a:rPr lang="en-GB" sz="6000" dirty="0" smtClean="0">
                <a:latin typeface="Comic Sans MS" panose="030F0702030302020204" pitchFamily="66" charset="0"/>
              </a:rPr>
              <a:t>flaunt</a:t>
            </a:r>
            <a:r>
              <a:rPr lang="en-GB" sz="6000" dirty="0" smtClean="0">
                <a:latin typeface="Comic Sans MS" panose="030F0702030302020204" pitchFamily="66" charset="0"/>
              </a:rPr>
              <a:t>     sort     pour</a:t>
            </a:r>
          </a:p>
          <a:p>
            <a:r>
              <a:rPr lang="en-GB" sz="6000" dirty="0" smtClean="0">
                <a:latin typeface="Comic Sans MS" panose="030F0702030302020204" pitchFamily="66" charset="0"/>
              </a:rPr>
              <a:t>         </a:t>
            </a:r>
            <a:r>
              <a:rPr lang="en-GB" sz="2000" dirty="0" smtClean="0">
                <a:latin typeface="Comic Sans MS" panose="030F0702030302020204" pitchFamily="66" charset="0"/>
              </a:rPr>
              <a:t>Can you choose one of these words to put into a sentence?</a:t>
            </a:r>
            <a:r>
              <a:rPr lang="en-GB" sz="6000" dirty="0" smtClean="0">
                <a:latin typeface="Comic Sans MS" panose="030F0702030302020204" pitchFamily="66" charset="0"/>
              </a:rPr>
              <a:t>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830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freshfromflorida.com/var/ezdemo_site/storage/images/media/images/plant-industry-images/detective-150/126183-1-eng-US/detective-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7" y="313766"/>
            <a:ext cx="142875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62896" y="682580"/>
            <a:ext cx="85515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omic Sans MS" panose="030F0702030302020204" pitchFamily="66" charset="0"/>
              </a:rPr>
              <a:t>Can you beat your time on Tricky Trucks?</a:t>
            </a:r>
          </a:p>
          <a:p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dirty="0" smtClean="0">
                <a:latin typeface="Comic Sans MS" panose="030F0702030302020204" pitchFamily="66" charset="0"/>
                <a:hlinkClick r:id="rId3"/>
              </a:rPr>
              <a:t>https://www.phonicsplay.co.uk/</a:t>
            </a:r>
            <a:endParaRPr lang="en-GB" sz="4000" dirty="0" smtClean="0">
              <a:latin typeface="Comic Sans MS" panose="030F0702030302020204" pitchFamily="66" charset="0"/>
            </a:endParaRPr>
          </a:p>
          <a:p>
            <a:endParaRPr lang="en-GB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863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</TotalTime>
  <Words>174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Suzanne Holmes</dc:creator>
  <cp:lastModifiedBy>Amy Mavin</cp:lastModifiedBy>
  <cp:revision>134</cp:revision>
  <cp:lastPrinted>2018-10-09T07:24:57Z</cp:lastPrinted>
  <dcterms:created xsi:type="dcterms:W3CDTF">2016-03-06T20:39:26Z</dcterms:created>
  <dcterms:modified xsi:type="dcterms:W3CDTF">2020-07-01T14:32:12Z</dcterms:modified>
</cp:coreProperties>
</file>